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73" r:id="rId2"/>
    <p:sldId id="277" r:id="rId3"/>
    <p:sldId id="278" r:id="rId4"/>
    <p:sldId id="279" r:id="rId5"/>
    <p:sldId id="290" r:id="rId6"/>
    <p:sldId id="294" r:id="rId7"/>
    <p:sldId id="296" r:id="rId8"/>
    <p:sldId id="298" r:id="rId9"/>
    <p:sldId id="299" r:id="rId10"/>
    <p:sldId id="301" r:id="rId11"/>
    <p:sldId id="302" r:id="rId12"/>
    <p:sldId id="303" r:id="rId13"/>
    <p:sldId id="304" r:id="rId14"/>
    <p:sldId id="275" r:id="rId15"/>
    <p:sldId id="291" r:id="rId16"/>
    <p:sldId id="281" r:id="rId17"/>
    <p:sldId id="256" r:id="rId18"/>
    <p:sldId id="257" r:id="rId19"/>
    <p:sldId id="261" r:id="rId20"/>
    <p:sldId id="258" r:id="rId21"/>
    <p:sldId id="259" r:id="rId22"/>
    <p:sldId id="260" r:id="rId23"/>
    <p:sldId id="262" r:id="rId24"/>
    <p:sldId id="264" r:id="rId25"/>
    <p:sldId id="265" r:id="rId26"/>
    <p:sldId id="266" r:id="rId27"/>
    <p:sldId id="268" r:id="rId28"/>
    <p:sldId id="269" r:id="rId29"/>
    <p:sldId id="270" r:id="rId30"/>
    <p:sldId id="27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2" r:id="rId40"/>
    <p:sldId id="318" r:id="rId41"/>
    <p:sldId id="319" r:id="rId42"/>
    <p:sldId id="320" r:id="rId43"/>
    <p:sldId id="307" r:id="rId44"/>
    <p:sldId id="293" r:id="rId45"/>
    <p:sldId id="321" r:id="rId46"/>
    <p:sldId id="312" r:id="rId47"/>
    <p:sldId id="313" r:id="rId48"/>
    <p:sldId id="311" r:id="rId49"/>
    <p:sldId id="309" r:id="rId50"/>
    <p:sldId id="310" r:id="rId51"/>
    <p:sldId id="314" r:id="rId52"/>
    <p:sldId id="315" r:id="rId53"/>
    <p:sldId id="316" r:id="rId54"/>
    <p:sldId id="317" r:id="rId55"/>
    <p:sldId id="272" r:id="rId56"/>
    <p:sldId id="274" r:id="rId57"/>
    <p:sldId id="276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1D4B7BA-24A9-46D3-B8EF-56E9A346A0B2}">
          <p14:sldIdLst>
            <p14:sldId id="273"/>
            <p14:sldId id="277"/>
            <p14:sldId id="278"/>
            <p14:sldId id="279"/>
            <p14:sldId id="290"/>
            <p14:sldId id="294"/>
            <p14:sldId id="296"/>
            <p14:sldId id="298"/>
            <p14:sldId id="299"/>
            <p14:sldId id="301"/>
            <p14:sldId id="302"/>
            <p14:sldId id="303"/>
            <p14:sldId id="304"/>
            <p14:sldId id="275"/>
            <p14:sldId id="291"/>
            <p14:sldId id="281"/>
            <p14:sldId id="256"/>
            <p14:sldId id="257"/>
            <p14:sldId id="261"/>
            <p14:sldId id="258"/>
            <p14:sldId id="259"/>
            <p14:sldId id="260"/>
            <p14:sldId id="262"/>
            <p14:sldId id="264"/>
            <p14:sldId id="265"/>
            <p14:sldId id="266"/>
            <p14:sldId id="268"/>
            <p14:sldId id="269"/>
            <p14:sldId id="270"/>
          </p14:sldIdLst>
        </p14:section>
        <p14:section name="Final Run" id="{77D943F7-9BC5-4DCE-8ACA-CC6377ADA31B}">
          <p14:sldIdLst>
            <p14:sldId id="27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2"/>
            <p14:sldId id="318"/>
            <p14:sldId id="319"/>
            <p14:sldId id="320"/>
            <p14:sldId id="307"/>
            <p14:sldId id="293"/>
            <p14:sldId id="321"/>
          </p14:sldIdLst>
        </p14:section>
        <p14:section name="Untitled Section" id="{F37056D3-D047-4E3A-B2AB-DDF69158E1D9}">
          <p14:sldIdLst>
            <p14:sldId id="312"/>
            <p14:sldId id="313"/>
            <p14:sldId id="311"/>
            <p14:sldId id="309"/>
            <p14:sldId id="310"/>
            <p14:sldId id="314"/>
            <p14:sldId id="315"/>
            <p14:sldId id="316"/>
            <p14:sldId id="317"/>
          </p14:sldIdLst>
        </p14:section>
        <p14:section name="Untitled Section" id="{A274914B-2B7E-4986-A890-2018478978D5}">
          <p14:sldIdLst>
            <p14:sldId id="272"/>
            <p14:sldId id="274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56" autoAdjust="0"/>
    <p:restoredTop sz="86018" autoAdjust="0"/>
  </p:normalViewPr>
  <p:slideViewPr>
    <p:cSldViewPr snapToGrid="0">
      <p:cViewPr varScale="1">
        <p:scale>
          <a:sx n="65" d="100"/>
          <a:sy n="65" d="100"/>
        </p:scale>
        <p:origin x="40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DB39C2-1E6A-4FB6-9962-1CA617554ABE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9CD0FB-6316-4B2A-98E9-B04E211E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44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CD0FB-6316-4B2A-98E9-B04E211EF8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5083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</a:t>
            </a:r>
            <a:r>
              <a:rPr lang="en-US" dirty="0" err="1"/>
              <a:t>ensem</a:t>
            </a:r>
            <a:r>
              <a:rPr lang="en-US" dirty="0"/>
              <a:t>; </a:t>
            </a:r>
            <a:r>
              <a:rPr lang="en-US" dirty="0" err="1"/>
              <a:t>saveRDS</a:t>
            </a:r>
            <a:r>
              <a:rPr lang="en-US" dirty="0"/>
              <a:t>('</a:t>
            </a:r>
            <a:r>
              <a:rPr lang="en-US" dirty="0" err="1"/>
              <a:t>ensem</a:t>
            </a:r>
            <a:r>
              <a:rPr lang="en-US" dirty="0"/>
              <a:t>','</a:t>
            </a:r>
            <a:r>
              <a:rPr lang="en-US" dirty="0" err="1"/>
              <a:t>capstone.ensem.rds</a:t>
            </a:r>
            <a:r>
              <a:rPr lang="en-US" dirty="0"/>
              <a:t>')</a:t>
            </a:r>
          </a:p>
          <a:p>
            <a:endParaRPr lang="en-US" dirty="0"/>
          </a:p>
          <a:p>
            <a:r>
              <a:rPr lang="en-US" dirty="0"/>
              <a:t>Call:  </a:t>
            </a:r>
          </a:p>
          <a:p>
            <a:r>
              <a:rPr lang="en-US" dirty="0" err="1"/>
              <a:t>SuperLearner</a:t>
            </a:r>
            <a:r>
              <a:rPr lang="en-US" dirty="0"/>
              <a:t>(Y = </a:t>
            </a:r>
            <a:r>
              <a:rPr lang="en-US" dirty="0" err="1"/>
              <a:t>y.train</a:t>
            </a:r>
            <a:r>
              <a:rPr lang="en-US" dirty="0"/>
              <a:t>, X = </a:t>
            </a:r>
            <a:r>
              <a:rPr lang="en-US" dirty="0" err="1"/>
              <a:t>x.train</a:t>
            </a:r>
            <a:r>
              <a:rPr lang="en-US" dirty="0"/>
              <a:t>, family = "binomial", </a:t>
            </a:r>
            <a:r>
              <a:rPr lang="en-US" dirty="0" err="1"/>
              <a:t>SL.library</a:t>
            </a:r>
            <a:r>
              <a:rPr lang="en-US" dirty="0"/>
              <a:t> = c("</a:t>
            </a:r>
            <a:r>
              <a:rPr lang="en-US" dirty="0" err="1"/>
              <a:t>SL.gbm</a:t>
            </a:r>
            <a:r>
              <a:rPr lang="en-US" dirty="0"/>
              <a:t>", "</a:t>
            </a:r>
            <a:r>
              <a:rPr lang="en-US" dirty="0" err="1"/>
              <a:t>SL.xgboost</a:t>
            </a:r>
            <a:r>
              <a:rPr lang="en-US" dirty="0"/>
              <a:t>",  </a:t>
            </a:r>
          </a:p>
          <a:p>
            <a:r>
              <a:rPr lang="en-US" dirty="0"/>
              <a:t>    "</a:t>
            </a:r>
            <a:r>
              <a:rPr lang="en-US" dirty="0" err="1"/>
              <a:t>SL.ranger</a:t>
            </a:r>
            <a:r>
              <a:rPr lang="en-US" dirty="0"/>
              <a:t>"), verbose = TRUE)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    Risk      </a:t>
            </a:r>
            <a:r>
              <a:rPr lang="en-US" dirty="0" err="1"/>
              <a:t>Coef</a:t>
            </a:r>
            <a:endParaRPr lang="en-US" dirty="0"/>
          </a:p>
          <a:p>
            <a:r>
              <a:rPr lang="en-US" dirty="0" err="1"/>
              <a:t>SL.gbm_All</a:t>
            </a:r>
            <a:r>
              <a:rPr lang="en-US" dirty="0"/>
              <a:t>     0.1710644 0.0000000</a:t>
            </a:r>
          </a:p>
          <a:p>
            <a:r>
              <a:rPr lang="en-US" dirty="0" err="1"/>
              <a:t>SL.xgboost_All</a:t>
            </a:r>
            <a:r>
              <a:rPr lang="en-US" dirty="0"/>
              <a:t> 0.1594123 0.5422356</a:t>
            </a:r>
          </a:p>
          <a:p>
            <a:r>
              <a:rPr lang="en-US" dirty="0" err="1"/>
              <a:t>SL.ranger_All</a:t>
            </a:r>
            <a:r>
              <a:rPr lang="en-US" dirty="0"/>
              <a:t>  0.1627868 0.4577644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442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summary(ensem.cv); </a:t>
            </a:r>
            <a:r>
              <a:rPr lang="en-US" dirty="0" err="1"/>
              <a:t>saveRDS</a:t>
            </a:r>
            <a:r>
              <a:rPr lang="en-US" dirty="0"/>
              <a:t>('</a:t>
            </a:r>
            <a:r>
              <a:rPr lang="en-US" dirty="0" err="1"/>
              <a:t>ensem</a:t>
            </a:r>
            <a:r>
              <a:rPr lang="en-US" dirty="0"/>
              <a:t>','</a:t>
            </a:r>
            <a:r>
              <a:rPr lang="en-US" dirty="0" err="1"/>
              <a:t>capstone.ensem.cv.rds</a:t>
            </a:r>
            <a:r>
              <a:rPr lang="en-US" dirty="0"/>
              <a:t>')</a:t>
            </a:r>
          </a:p>
          <a:p>
            <a:endParaRPr lang="en-US" dirty="0"/>
          </a:p>
          <a:p>
            <a:r>
              <a:rPr lang="en-US" dirty="0"/>
              <a:t>Call:  </a:t>
            </a:r>
          </a:p>
          <a:p>
            <a:r>
              <a:rPr lang="en-US" dirty="0" err="1"/>
              <a:t>CV.SuperLearner</a:t>
            </a:r>
            <a:r>
              <a:rPr lang="en-US" dirty="0"/>
              <a:t>(Y = </a:t>
            </a:r>
            <a:r>
              <a:rPr lang="en-US" dirty="0" err="1"/>
              <a:t>y.train</a:t>
            </a:r>
            <a:r>
              <a:rPr lang="en-US" dirty="0"/>
              <a:t>, X = </a:t>
            </a:r>
            <a:r>
              <a:rPr lang="en-US" dirty="0" err="1"/>
              <a:t>x.train</a:t>
            </a:r>
            <a:r>
              <a:rPr lang="en-US" dirty="0"/>
              <a:t>, V = 5, family = "binomial", </a:t>
            </a:r>
            <a:r>
              <a:rPr lang="en-US" dirty="0" err="1"/>
              <a:t>SL.library</a:t>
            </a:r>
            <a:r>
              <a:rPr lang="en-US" dirty="0"/>
              <a:t> = c("</a:t>
            </a:r>
            <a:r>
              <a:rPr lang="en-US" dirty="0" err="1"/>
              <a:t>SL.gbm</a:t>
            </a:r>
            <a:r>
              <a:rPr lang="en-US" dirty="0"/>
              <a:t>",  </a:t>
            </a:r>
          </a:p>
          <a:p>
            <a:r>
              <a:rPr lang="en-US" dirty="0"/>
              <a:t>    "</a:t>
            </a:r>
            <a:r>
              <a:rPr lang="en-US" dirty="0" err="1"/>
              <a:t>SL.xgboost</a:t>
            </a:r>
            <a:r>
              <a:rPr lang="en-US" dirty="0"/>
              <a:t>", "</a:t>
            </a:r>
            <a:r>
              <a:rPr lang="en-US" dirty="0" err="1"/>
              <a:t>SL.ranger</a:t>
            </a:r>
            <a:r>
              <a:rPr lang="en-US" dirty="0"/>
              <a:t>"), verbose = TRUE) </a:t>
            </a:r>
          </a:p>
          <a:p>
            <a:endParaRPr lang="en-US" dirty="0"/>
          </a:p>
          <a:p>
            <a:r>
              <a:rPr lang="en-US" dirty="0"/>
              <a:t>Risk is based on: Mean Squared Error</a:t>
            </a:r>
          </a:p>
          <a:p>
            <a:endParaRPr lang="en-US" dirty="0"/>
          </a:p>
          <a:p>
            <a:r>
              <a:rPr lang="en-US" dirty="0"/>
              <a:t>All risk estimates are based on V =  5 </a:t>
            </a:r>
          </a:p>
          <a:p>
            <a:endParaRPr lang="en-US" dirty="0"/>
          </a:p>
          <a:p>
            <a:r>
              <a:rPr lang="en-US" dirty="0"/>
              <a:t>      Algorithm     Ave        se     Min     Max</a:t>
            </a:r>
          </a:p>
          <a:p>
            <a:r>
              <a:rPr lang="en-US" dirty="0"/>
              <a:t>  Super Learner 0.15722 0.0014906 0.15346 0.16426</a:t>
            </a:r>
          </a:p>
          <a:p>
            <a:r>
              <a:rPr lang="en-US" dirty="0"/>
              <a:t>    Discrete SL 0.16184 0.0017350 0.15888 0.16990</a:t>
            </a:r>
          </a:p>
          <a:p>
            <a:r>
              <a:rPr lang="en-US" dirty="0"/>
              <a:t>     </a:t>
            </a:r>
            <a:r>
              <a:rPr lang="en-US" dirty="0" err="1"/>
              <a:t>SL.gbm_All</a:t>
            </a:r>
            <a:r>
              <a:rPr lang="en-US" dirty="0"/>
              <a:t> 0.17145 0.0012917 0.16670 0.17788</a:t>
            </a:r>
          </a:p>
          <a:p>
            <a:r>
              <a:rPr lang="en-US" dirty="0"/>
              <a:t> </a:t>
            </a:r>
            <a:r>
              <a:rPr lang="en-US" dirty="0" err="1"/>
              <a:t>SL.xgboost_All</a:t>
            </a:r>
            <a:r>
              <a:rPr lang="en-US" dirty="0"/>
              <a:t> 0.16184 0.0017350 0.15888 0.16990</a:t>
            </a:r>
          </a:p>
          <a:p>
            <a:r>
              <a:rPr lang="en-US" dirty="0"/>
              <a:t>  </a:t>
            </a:r>
            <a:r>
              <a:rPr lang="en-US" dirty="0" err="1"/>
              <a:t>SL.ranger_All</a:t>
            </a:r>
            <a:r>
              <a:rPr lang="en-US" dirty="0"/>
              <a:t> 0.16418 0.0013589 0.16010 0.16978</a:t>
            </a:r>
          </a:p>
          <a:p>
            <a:r>
              <a:rPr lang="en-US" dirty="0"/>
              <a:t>&gt;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412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828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training ran about 3 hours with the cloud vm,14 </a:t>
            </a:r>
            <a:r>
              <a:rPr lang="en-US" dirty="0" err="1"/>
              <a:t>vcpus</a:t>
            </a:r>
            <a:endParaRPr lang="en-US" dirty="0"/>
          </a:p>
          <a:p>
            <a:endParaRPr lang="en-US" dirty="0"/>
          </a:p>
          <a:p>
            <a:r>
              <a:rPr lang="en-US" dirty="0"/>
              <a:t>not with smote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804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21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748E0-4683-4977-BD20-AEAA53E401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4F03B2-D1AD-47F2-A01F-CA6E48722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552A2-AC84-4603-AE63-BE29B511B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CDE7A-AB26-4FC1-AF7E-38F9B4A23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48665-23E8-4EB8-A64F-78EBBCAD3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BECA3-CC78-4276-97E5-39559AC10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489310-5034-4DF1-96F7-46B5E511B5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166CA-1B78-4C47-AB95-C41DFADF5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BAF56C-BC47-4783-B911-643767C51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F87E6-97CE-40FC-9663-D3C1C4091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145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8662F2-1DCE-453D-8CB3-A674C0FE56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8A3690-0025-4302-82E2-D5E2D93F29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42F6F-0A15-4AA1-A8AB-8DB14A6A9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42CA4-3EB8-4BEE-B751-07669ABE9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EE9CA-BB23-4BFE-AB20-8737A4A00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30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0B1DA-BF49-4A0A-BD69-EA78AE96D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D9115-EAD6-4225-8C37-92747126A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DC69A-0BFF-4705-84EC-DC3CF50F9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F018D-4755-4C9B-BC62-F89705FFC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A5C74-4CB6-4FE2-956E-A3621C336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499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0554B-2BE8-4B7F-BD52-EE845EE7D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6C96E-9DC7-4411-9220-F1B2E129B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57FF0-CC27-4B73-A0F2-A24ACB2E8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DDC9D-1E2F-48D1-AEF1-AF2CBE62F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C5B32-35FF-47FA-8DFC-D235AEDBE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81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436A9-FE78-412E-A132-3C8168BB8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34A6C-8F0C-46D4-81CA-245B598214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E48620-D8FD-447B-AC17-13D8DB05C9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30AED0-49F2-4928-9BFE-F42401706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D4C338-5729-472A-9821-A9D4CC079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4E5516-37BC-4EEB-ACDA-34017775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422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72F49-3857-40B0-8ACB-11CB360CB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8EC54B-2ABD-4748-B756-709AEF25E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CD8D52-0F57-4C88-99B6-FFD44143E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84A186-C64B-4305-8206-6BDEF90583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D9430F-F60E-4D48-A81A-1CD3C7F8BB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9170C6-7E88-4B6C-9128-2C1D742D8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8E6D05-33B3-4FA6-9AD5-7F3F51DEC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EDE340-AF3F-4908-910C-1E608C489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64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113D6-861B-4FAE-89D1-154FC2CA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6E494A-36D5-4C2C-9333-8A76652DA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00A5-41A3-420A-BBB9-5F04F736D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141074-6011-41B7-A515-452AB2221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38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E1A906-27AD-46C3-8D63-FB54CDD15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D12A61-ACDF-4463-852A-40A906F5F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E1030-1C88-4D60-93FE-CD3210DDB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821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4DB1F-C10C-4D81-BD22-4583A00A6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9CE87-11D8-4684-B548-69207C0A5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89C266-7222-4C7C-9ECB-4C71818DF5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25B068-DB0A-4439-B022-93898BA9E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8A5D83-8B44-4476-9D4A-98567A691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8861C-56F4-49C6-8E37-E0A7D7AC4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72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F1523-DFC6-42F0-8CD6-1370497F1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A17322-C731-40F4-BB7D-F8C50C4CE5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68B7C9-4B0F-4E6B-B03F-E2E7FC68A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8F3D0C-7E27-4801-B002-224FF693B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256F60-F3E0-4A36-9544-20F521A8E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341437-C22E-410B-976B-3CAD07055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41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D792C6-707C-4741-B910-3B3494B99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81CB60-74FC-4AAF-9D80-56948BDFF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7326D-DA25-49EB-9119-B69A39890D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D0CF1-6580-4E07-918D-1A3841912416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2A218-559D-4AEE-94B5-32E00D2052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85F9F-311B-4457-BC3A-09FA989DF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01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EBFFC-B7D4-4D32-9AE9-01468E7379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Machine Learning for Predicting Hospital Readmission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C9AB9-A7E1-478F-A008-C98971D9A2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3460"/>
            <a:ext cx="9144000" cy="824948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Yung Chou</a:t>
            </a:r>
          </a:p>
          <a:p>
            <a:r>
              <a:rPr lang="en-US" sz="2800" dirty="0"/>
              <a:t>12/12/2018</a:t>
            </a:r>
          </a:p>
        </p:txBody>
      </p:sp>
    </p:spTree>
    <p:extLst>
      <p:ext uri="{BB962C8B-B14F-4D97-AF65-F5344CB8AC3E}">
        <p14:creationId xmlns:p14="http://schemas.microsoft.com/office/powerpoint/2010/main" val="3861582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1ED9-F394-4DF8-91D6-9D2AC64E4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61EF7-3D91-4A28-8484-0EE482661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257" y="1799917"/>
            <a:ext cx="6895486" cy="492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793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97133F-93D4-4B1E-AF7D-2569CBA31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824" y="0"/>
            <a:ext cx="88223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55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03D564-616D-42F0-9E08-A7F68A759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30" y="268054"/>
            <a:ext cx="8132684" cy="632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99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FDBEFC-BB02-41D5-90AE-347726829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723" y="162232"/>
            <a:ext cx="93385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34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C903D3-4951-46F0-881F-C370E5ED2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844" y="330285"/>
            <a:ext cx="8130146" cy="60404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21DE51-E059-4734-B73C-4C200097FA8F}"/>
              </a:ext>
            </a:extLst>
          </p:cNvPr>
          <p:cNvSpPr/>
          <p:nvPr/>
        </p:nvSpPr>
        <p:spPr>
          <a:xfrm>
            <a:off x="345010" y="301899"/>
            <a:ext cx="3630642" cy="627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Boruta selected features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"race“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"age“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admission_type_id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discharge_disposition_id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admission_source_id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time_in_hospital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num_lab_procedures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num_procedures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num_medications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number_outpatient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number_emergency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number_inpatient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"diag_1“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"diag_2“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"diag_3"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number_diagnoses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"A1Cresult“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"metformin"      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"insulin“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"change“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diabetesMed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</a:t>
            </a:r>
          </a:p>
        </p:txBody>
      </p:sp>
    </p:spTree>
    <p:extLst>
      <p:ext uri="{BB962C8B-B14F-4D97-AF65-F5344CB8AC3E}">
        <p14:creationId xmlns:p14="http://schemas.microsoft.com/office/powerpoint/2010/main" val="1764561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88751-8A11-4F8D-92FD-D453C05FA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712D5-401A-48F0-905E-72F02DEF0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SuperLearner</a:t>
            </a:r>
            <a:endParaRPr lang="en-US" dirty="0"/>
          </a:p>
          <a:p>
            <a:r>
              <a:rPr lang="en-US" dirty="0"/>
              <a:t>Various algorithms</a:t>
            </a:r>
          </a:p>
          <a:p>
            <a:r>
              <a:rPr lang="en-US" dirty="0"/>
              <a:t>Ensemble models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583E1E4-CF84-4BE6-97ED-54396933F753}"/>
              </a:ext>
            </a:extLst>
          </p:cNvPr>
          <p:cNvGrpSpPr/>
          <p:nvPr/>
        </p:nvGrpSpPr>
        <p:grpSpPr>
          <a:xfrm>
            <a:off x="4219696" y="1446230"/>
            <a:ext cx="6885354" cy="4443838"/>
            <a:chOff x="4219696" y="1446230"/>
            <a:chExt cx="6885354" cy="44438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15BB47E-8D6A-4AAC-8A7B-87B0DE176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14151" y="3476509"/>
              <a:ext cx="2267497" cy="195652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7A928F1-006A-47E7-B375-D4F56D3C4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9696" y="2112520"/>
              <a:ext cx="4687279" cy="3777548"/>
            </a:xfrm>
            <a:prstGeom prst="rect">
              <a:avLst/>
            </a:prstGeom>
          </p:spPr>
        </p:pic>
        <p:pic>
          <p:nvPicPr>
            <p:cNvPr id="1026" name="Picture 2" descr="Image result for azure">
              <a:extLst>
                <a:ext uri="{FF2B5EF4-FFF2-40B4-BE49-F238E27FC236}">
                  <a16:creationId xmlns:a16="http://schemas.microsoft.com/office/drawing/2014/main" id="{8780E68D-C781-434F-A405-F1ED8A61C0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0750" y="1446230"/>
              <a:ext cx="2514300" cy="2514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30977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a\AppData\Local\Temp\SNAGHTML29fa299.PNG">
            <a:extLst>
              <a:ext uri="{FF2B5EF4-FFF2-40B4-BE49-F238E27FC236}">
                <a16:creationId xmlns:a16="http://schemas.microsoft.com/office/drawing/2014/main" id="{5F8EBFC6-4D13-4273-BCFF-25A715232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8225"/>
            <a:ext cx="12192000" cy="477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523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B94123-F74A-4EC4-908E-35D3827EF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46" y="2665961"/>
            <a:ext cx="7304762" cy="3485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7707D8-F702-4068-8E11-0BB04A890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505" y="617844"/>
            <a:ext cx="4628571" cy="485714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104B6F-462F-4D73-BBE9-3E006038D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46" y="706325"/>
            <a:ext cx="2542857" cy="16857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9B3549D-24C1-497A-BEEC-F56C4F812A5A}"/>
              </a:ext>
            </a:extLst>
          </p:cNvPr>
          <p:cNvSpPr/>
          <p:nvPr/>
        </p:nvSpPr>
        <p:spPr>
          <a:xfrm>
            <a:off x="8363182" y="1998533"/>
            <a:ext cx="1762951" cy="2874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9C02CF-B9D2-49E4-B556-4BBC85EA1B2B}"/>
              </a:ext>
            </a:extLst>
          </p:cNvPr>
          <p:cNvSpPr/>
          <p:nvPr/>
        </p:nvSpPr>
        <p:spPr>
          <a:xfrm>
            <a:off x="508579" y="4097867"/>
            <a:ext cx="5468887" cy="2201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509BE4-D26D-4B10-9313-A713C0CF96C0}"/>
              </a:ext>
            </a:extLst>
          </p:cNvPr>
          <p:cNvSpPr txBox="1"/>
          <p:nvPr/>
        </p:nvSpPr>
        <p:spPr>
          <a:xfrm>
            <a:off x="4650896" y="1068212"/>
            <a:ext cx="2542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must be a message…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2D9427-E4AB-4887-A8C5-4D5C4B49E832}"/>
              </a:ext>
            </a:extLst>
          </p:cNvPr>
          <p:cNvSpPr/>
          <p:nvPr/>
        </p:nvSpPr>
        <p:spPr>
          <a:xfrm>
            <a:off x="6939505" y="1147521"/>
            <a:ext cx="2339962" cy="7151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74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00C6E-30FE-4830-9114-EF1D2D2FE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757B1-4DA8-4FBA-A7E2-68636F0A2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Highly unbalanced data</a:t>
            </a:r>
          </a:p>
          <a:p>
            <a:endParaRPr lang="en-US" dirty="0"/>
          </a:p>
          <a:p>
            <a:r>
              <a:rPr lang="en-US" dirty="0"/>
              <a:t>SMOTE (Chawla et. al. 2002) </a:t>
            </a:r>
          </a:p>
          <a:p>
            <a:pPr lvl="1"/>
            <a:r>
              <a:rPr lang="en-US" dirty="0"/>
              <a:t>To artificially generate new examples of the minority class</a:t>
            </a:r>
          </a:p>
          <a:p>
            <a:pPr lvl="1"/>
            <a:r>
              <a:rPr lang="en-US" dirty="0"/>
              <a:t>The majority class examples also under-sampled, leading to a more balanced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6D40C-259A-4AC2-AB96-39986113D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915090"/>
            <a:ext cx="10515600" cy="12618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B93774-C0EE-4D86-996F-208853CA6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1" y="365125"/>
            <a:ext cx="3733800" cy="266511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1891DC3-CCC4-4580-B875-B2B4AF2E4E6F}"/>
              </a:ext>
            </a:extLst>
          </p:cNvPr>
          <p:cNvSpPr/>
          <p:nvPr/>
        </p:nvSpPr>
        <p:spPr>
          <a:xfrm>
            <a:off x="7484533" y="1942910"/>
            <a:ext cx="626534" cy="12618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37E32B-43DB-4180-B9D8-273EF538FEFE}"/>
              </a:ext>
            </a:extLst>
          </p:cNvPr>
          <p:cNvSpPr/>
          <p:nvPr/>
        </p:nvSpPr>
        <p:spPr>
          <a:xfrm>
            <a:off x="8665636" y="1080804"/>
            <a:ext cx="626534" cy="12618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54C0AB-C8EA-4405-9B42-1D65BD344939}"/>
              </a:ext>
            </a:extLst>
          </p:cNvPr>
          <p:cNvSpPr/>
          <p:nvPr/>
        </p:nvSpPr>
        <p:spPr>
          <a:xfrm>
            <a:off x="9948337" y="1042818"/>
            <a:ext cx="626534" cy="12618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729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C4F6EA-39A2-4373-9763-CA293DE34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15" y="681423"/>
            <a:ext cx="8247619" cy="1847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A0F30D-EC41-4B29-8654-18ECC85CB3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334" y="2204369"/>
            <a:ext cx="4920319" cy="3836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0623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601E0-BB11-447E-AA41-DD9210DC6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960B-C580-424E-AE13-D901A6B9E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r>
              <a:rPr lang="en-US" dirty="0"/>
              <a:t>Data Set</a:t>
            </a:r>
          </a:p>
          <a:p>
            <a:r>
              <a:rPr lang="en-US" dirty="0"/>
              <a:t>Data Preparation</a:t>
            </a:r>
          </a:p>
          <a:p>
            <a:r>
              <a:rPr lang="en-US" dirty="0"/>
              <a:t>Machine Learning Model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Lessons Learned</a:t>
            </a:r>
          </a:p>
        </p:txBody>
      </p:sp>
    </p:spTree>
    <p:extLst>
      <p:ext uri="{BB962C8B-B14F-4D97-AF65-F5344CB8AC3E}">
        <p14:creationId xmlns:p14="http://schemas.microsoft.com/office/powerpoint/2010/main" val="3985031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44386E-74EB-49EC-ACB0-DAD36E965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72" y="421964"/>
            <a:ext cx="7342857" cy="1847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4A99D9-7FD7-4113-B039-C28C7A84A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72" y="2569369"/>
            <a:ext cx="8257143" cy="386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D004B6-8699-4282-BE74-EACB612E4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9096" y="776619"/>
            <a:ext cx="5209524" cy="5304762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0D6D3C-4825-4762-B126-E5775893CA99}"/>
              </a:ext>
            </a:extLst>
          </p:cNvPr>
          <p:cNvSpPr txBox="1"/>
          <p:nvPr/>
        </p:nvSpPr>
        <p:spPr>
          <a:xfrm>
            <a:off x="2865730" y="2598003"/>
            <a:ext cx="18344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method = ‘rf’</a:t>
            </a:r>
          </a:p>
          <a:p>
            <a:r>
              <a:rPr lang="en-US" sz="2400" dirty="0">
                <a:solidFill>
                  <a:srgbClr val="FF0000"/>
                </a:solidFill>
              </a:rPr>
              <a:t>5-fold cv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49F724-7473-4A82-BF5E-0B3ED1EEFE3F}"/>
              </a:ext>
            </a:extLst>
          </p:cNvPr>
          <p:cNvSpPr txBox="1"/>
          <p:nvPr/>
        </p:nvSpPr>
        <p:spPr>
          <a:xfrm>
            <a:off x="2865730" y="1767006"/>
            <a:ext cx="158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smote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F998C6-B37D-4CC4-9F6E-6E1201CCAA7E}"/>
              </a:ext>
            </a:extLst>
          </p:cNvPr>
          <p:cNvSpPr/>
          <p:nvPr/>
        </p:nvSpPr>
        <p:spPr>
          <a:xfrm>
            <a:off x="571572" y="1767006"/>
            <a:ext cx="1189495" cy="461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AFD9AD-DA3A-4E7A-A7BA-229365503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9277" y="2353014"/>
            <a:ext cx="2481287" cy="20301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A4639C1-7B87-448B-A93E-236D34EA86BC}"/>
              </a:ext>
            </a:extLst>
          </p:cNvPr>
          <p:cNvSpPr/>
          <p:nvPr/>
        </p:nvSpPr>
        <p:spPr>
          <a:xfrm>
            <a:off x="732640" y="3311632"/>
            <a:ext cx="1434907" cy="2383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454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1C8D82-FE21-4C52-A52E-B92FCEC54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44" y="388872"/>
            <a:ext cx="8266667" cy="4923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7E50D5-36F7-4550-AF98-3F357FBBF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737" y="934628"/>
            <a:ext cx="5447619" cy="5419048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9BA1D4-F29B-413E-9A3A-DF1B3FA6E1D5}"/>
              </a:ext>
            </a:extLst>
          </p:cNvPr>
          <p:cNvSpPr txBox="1"/>
          <p:nvPr/>
        </p:nvSpPr>
        <p:spPr>
          <a:xfrm>
            <a:off x="3113174" y="519129"/>
            <a:ext cx="24432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method = ‘ranger’</a:t>
            </a:r>
          </a:p>
          <a:p>
            <a:r>
              <a:rPr lang="en-US" sz="2400" dirty="0">
                <a:solidFill>
                  <a:srgbClr val="FF0000"/>
                </a:solidFill>
              </a:rPr>
              <a:t>10-fold cv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81BD8D-2959-493F-A233-D6FEB1AD512F}"/>
              </a:ext>
            </a:extLst>
          </p:cNvPr>
          <p:cNvSpPr/>
          <p:nvPr/>
        </p:nvSpPr>
        <p:spPr>
          <a:xfrm>
            <a:off x="435644" y="992111"/>
            <a:ext cx="1487285" cy="2383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D5009E-DB01-4799-8057-EF648D7DD548}"/>
              </a:ext>
            </a:extLst>
          </p:cNvPr>
          <p:cNvSpPr/>
          <p:nvPr/>
        </p:nvSpPr>
        <p:spPr>
          <a:xfrm>
            <a:off x="521820" y="3393372"/>
            <a:ext cx="5511427" cy="2383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AF7847-6678-46F2-A22A-CA53715933C2}"/>
              </a:ext>
            </a:extLst>
          </p:cNvPr>
          <p:cNvSpPr/>
          <p:nvPr/>
        </p:nvSpPr>
        <p:spPr>
          <a:xfrm>
            <a:off x="7737299" y="2528046"/>
            <a:ext cx="2159736" cy="2017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531C80-B39D-41EE-98D3-BB0847AEFFB8}"/>
              </a:ext>
            </a:extLst>
          </p:cNvPr>
          <p:cNvSpPr/>
          <p:nvPr/>
        </p:nvSpPr>
        <p:spPr>
          <a:xfrm>
            <a:off x="7445945" y="4333218"/>
            <a:ext cx="2451089" cy="2017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735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E7849C-34BB-4599-A33E-4586F36FF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43" y="582148"/>
            <a:ext cx="8257143" cy="5038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BB57AE-FEE6-4DB6-AF97-EEEB49C22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652" y="964533"/>
            <a:ext cx="4761905" cy="5619048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026FC5-58B4-4D2F-A835-A032E3C3DBF9}"/>
              </a:ext>
            </a:extLst>
          </p:cNvPr>
          <p:cNvSpPr txBox="1"/>
          <p:nvPr/>
        </p:nvSpPr>
        <p:spPr>
          <a:xfrm>
            <a:off x="3234197" y="680493"/>
            <a:ext cx="24432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method = ‘ranger’</a:t>
            </a:r>
          </a:p>
          <a:p>
            <a:r>
              <a:rPr lang="en-US" sz="2400" dirty="0">
                <a:solidFill>
                  <a:srgbClr val="FF0000"/>
                </a:solidFill>
              </a:rPr>
              <a:t>10-fold cv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9D7660-ED1C-4700-8614-8DBC50EDA20A}"/>
              </a:ext>
            </a:extLst>
          </p:cNvPr>
          <p:cNvSpPr/>
          <p:nvPr/>
        </p:nvSpPr>
        <p:spPr>
          <a:xfrm>
            <a:off x="556667" y="1168223"/>
            <a:ext cx="1487285" cy="2383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49EA23-91F3-4F72-A24F-78247561F5D0}"/>
              </a:ext>
            </a:extLst>
          </p:cNvPr>
          <p:cNvSpPr/>
          <p:nvPr/>
        </p:nvSpPr>
        <p:spPr>
          <a:xfrm>
            <a:off x="642843" y="3571649"/>
            <a:ext cx="5511427" cy="2383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DC5F81-842F-45E0-8FE8-56AD7F5FFE1D}"/>
              </a:ext>
            </a:extLst>
          </p:cNvPr>
          <p:cNvSpPr/>
          <p:nvPr/>
        </p:nvSpPr>
        <p:spPr>
          <a:xfrm>
            <a:off x="8355861" y="2581834"/>
            <a:ext cx="2159736" cy="2017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196D6-BC66-4F67-8258-248F7781F2A9}"/>
              </a:ext>
            </a:extLst>
          </p:cNvPr>
          <p:cNvSpPr/>
          <p:nvPr/>
        </p:nvSpPr>
        <p:spPr>
          <a:xfrm>
            <a:off x="8024166" y="4373559"/>
            <a:ext cx="2451089" cy="2017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08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A2C39F-AF31-4839-8583-963F930BF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210" y="341414"/>
            <a:ext cx="8057143" cy="2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6E57B7-5875-4A24-8354-26404BFE3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210" y="2741414"/>
            <a:ext cx="8071804" cy="3700593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E939C7E-8006-49B6-98A0-9BBE5BABD9F8}"/>
              </a:ext>
            </a:extLst>
          </p:cNvPr>
          <p:cNvSpPr/>
          <p:nvPr/>
        </p:nvSpPr>
        <p:spPr>
          <a:xfrm>
            <a:off x="703380" y="1050347"/>
            <a:ext cx="21922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Ensemble Learning</a:t>
            </a:r>
          </a:p>
        </p:txBody>
      </p:sp>
    </p:spTree>
    <p:extLst>
      <p:ext uri="{BB962C8B-B14F-4D97-AF65-F5344CB8AC3E}">
        <p14:creationId xmlns:p14="http://schemas.microsoft.com/office/powerpoint/2010/main" val="1776168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628A4E-DA2A-4C16-A6B9-632577EB5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38" y="0"/>
            <a:ext cx="11877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932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99E973-A89F-43EB-BB93-FD8699E19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45" y="0"/>
            <a:ext cx="11855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9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369DCC-1BA7-441F-AF13-A9AAC2D0D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45" y="0"/>
            <a:ext cx="11855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896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5559D2-29EB-457E-9CAF-A895325AC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175" y="502666"/>
            <a:ext cx="8693649" cy="585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74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38D85B-B120-4DF8-9BC9-45021A5A4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619" y="919476"/>
            <a:ext cx="8704762" cy="50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9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1ADD44-94A1-4FEB-BFA5-5CF371B6B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143" y="686143"/>
            <a:ext cx="8685714" cy="54857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B90AB3-00AC-4042-B295-5D09D14ECF8C}"/>
              </a:ext>
            </a:extLst>
          </p:cNvPr>
          <p:cNvSpPr/>
          <p:nvPr/>
        </p:nvSpPr>
        <p:spPr>
          <a:xfrm>
            <a:off x="1753143" y="1810583"/>
            <a:ext cx="2099734" cy="8479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CAAB3B-A545-48F7-BFA1-48409CAC478C}"/>
              </a:ext>
            </a:extLst>
          </p:cNvPr>
          <p:cNvSpPr/>
          <p:nvPr/>
        </p:nvSpPr>
        <p:spPr>
          <a:xfrm>
            <a:off x="2955410" y="2681028"/>
            <a:ext cx="1802857" cy="2484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3F974F-53D6-46A3-814A-9FC9AA41ED0A}"/>
              </a:ext>
            </a:extLst>
          </p:cNvPr>
          <p:cNvSpPr/>
          <p:nvPr/>
        </p:nvSpPr>
        <p:spPr>
          <a:xfrm>
            <a:off x="2729416" y="4259543"/>
            <a:ext cx="1925294" cy="1792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682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58E12-3594-4281-9997-40A29D915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78709-F720-4511-BABA-6AE00AC40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Personal interests</a:t>
            </a:r>
          </a:p>
          <a:p>
            <a:pPr lvl="1"/>
            <a:r>
              <a:rPr lang="en-US" dirty="0"/>
              <a:t>Relevance</a:t>
            </a:r>
          </a:p>
          <a:p>
            <a:pPr lvl="1"/>
            <a:r>
              <a:rPr lang="en-US" dirty="0"/>
              <a:t>Indication to health care quality and a patient’s experience</a:t>
            </a:r>
          </a:p>
          <a:p>
            <a:pPr lvl="1"/>
            <a:r>
              <a:rPr lang="en-US" dirty="0"/>
              <a:t>Interpretation and implementation</a:t>
            </a:r>
          </a:p>
          <a:p>
            <a:pPr lvl="1"/>
            <a:endParaRPr lang="en-US" dirty="0"/>
          </a:p>
          <a:p>
            <a:r>
              <a:rPr lang="en-US" dirty="0"/>
              <a:t>Public health</a:t>
            </a:r>
          </a:p>
          <a:p>
            <a:pPr lvl="1"/>
            <a:r>
              <a:rPr lang="en-US" dirty="0"/>
              <a:t>Hospital Readmissions Reduction Program (HRRP)</a:t>
            </a:r>
          </a:p>
          <a:p>
            <a:pPr lvl="1"/>
            <a:r>
              <a:rPr lang="en-US" dirty="0"/>
              <a:t>Center for Medicare &amp; Medicaid Services (CMS)</a:t>
            </a:r>
          </a:p>
          <a:p>
            <a:pPr lvl="1"/>
            <a:r>
              <a:rPr lang="en-US" dirty="0"/>
              <a:t>An important and on-going topic</a:t>
            </a:r>
          </a:p>
          <a:p>
            <a:pPr lvl="1"/>
            <a:r>
              <a:rPr lang="en-US" dirty="0"/>
              <a:t>Long-term health care quality and cost-effectiveness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995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82E3FA-436F-4B13-9705-604B6B563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53" y="0"/>
            <a:ext cx="1153429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5E102F5-AE2C-4866-9D5E-5D1096A7B846}"/>
              </a:ext>
            </a:extLst>
          </p:cNvPr>
          <p:cNvSpPr/>
          <p:nvPr/>
        </p:nvSpPr>
        <p:spPr>
          <a:xfrm>
            <a:off x="328853" y="5994399"/>
            <a:ext cx="1229014" cy="4064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0404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1F75E9-60FD-46BB-9803-EB4465543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69" y="0"/>
            <a:ext cx="1165946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0D8948-3F12-4965-A8D7-F214539DBEE1}"/>
              </a:ext>
            </a:extLst>
          </p:cNvPr>
          <p:cNvSpPr/>
          <p:nvPr/>
        </p:nvSpPr>
        <p:spPr>
          <a:xfrm>
            <a:off x="372534" y="6045201"/>
            <a:ext cx="2794000" cy="5249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0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65C6F1-D94D-4333-9BBC-07AB6D548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333" y="1009781"/>
            <a:ext cx="8533333" cy="20952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5833D0-5DC5-4962-84FB-6E4B92FA6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095" y="3252646"/>
            <a:ext cx="8523809" cy="2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680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4E9F69-60D1-4674-A326-678DC4891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78" y="0"/>
            <a:ext cx="116534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16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839B69-54C8-4207-8638-3E3A881E9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0" y="1143000"/>
            <a:ext cx="6286500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5931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0194C7-4262-45A9-8F55-8DFC448A5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95" y="1667095"/>
            <a:ext cx="8523809" cy="35238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8CFADF-544B-4CA3-9E8D-176F3B473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095" y="5239651"/>
            <a:ext cx="8523809" cy="2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942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FAAB02-F1BB-49EA-8B35-6440DC13D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95" y="843285"/>
            <a:ext cx="8523809" cy="5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732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98A013-A721-4ADB-8067-17A4B69F9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333" y="1029000"/>
            <a:ext cx="8533333" cy="4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504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F7259B-4EE0-4C04-A1B7-B24B3FAD2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571" y="852809"/>
            <a:ext cx="8542857" cy="515238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D9C632E-6F6D-4BFB-B85A-25D6C4E2159C}"/>
              </a:ext>
            </a:extLst>
          </p:cNvPr>
          <p:cNvSpPr/>
          <p:nvPr/>
        </p:nvSpPr>
        <p:spPr>
          <a:xfrm>
            <a:off x="2895601" y="2895600"/>
            <a:ext cx="2082799" cy="2201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46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576D25-5838-4548-9040-DE2A5DB41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Ranger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020E10-04FF-44C6-BE9D-F10F5A8D5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526" y="1835913"/>
            <a:ext cx="8523809" cy="2723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EE6FE5-DFAC-489A-BFB4-EECCDFF1A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526" y="4704947"/>
            <a:ext cx="8522947" cy="19021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904E5F-CDC0-4A6B-8070-3399B46F2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5541" y="2340674"/>
            <a:ext cx="3752381" cy="171428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73B233-95F9-46D2-AD60-D671F04CF209}"/>
              </a:ext>
            </a:extLst>
          </p:cNvPr>
          <p:cNvSpPr/>
          <p:nvPr/>
        </p:nvSpPr>
        <p:spPr>
          <a:xfrm>
            <a:off x="2252135" y="1768181"/>
            <a:ext cx="6451598" cy="2807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857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19456-7DA7-453E-ACD0-E5980A5A4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4026B0-CC20-43C3-B1D8-665D8D111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1621" y="1825625"/>
            <a:ext cx="7748757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76948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22A7AD-B266-46EE-BCA3-97CEDD0EF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95" y="824238"/>
            <a:ext cx="8523809" cy="520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87ADA5-ED94-4E84-9B90-5FAAC4725437}"/>
              </a:ext>
            </a:extLst>
          </p:cNvPr>
          <p:cNvSpPr txBox="1"/>
          <p:nvPr/>
        </p:nvSpPr>
        <p:spPr>
          <a:xfrm>
            <a:off x="5754410" y="2383163"/>
            <a:ext cx="17123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baseline="30000" dirty="0">
                <a:solidFill>
                  <a:srgbClr val="FF0000"/>
                </a:solidFill>
              </a:rPr>
              <a:t>st</a:t>
            </a:r>
            <a:r>
              <a:rPr lang="en-US" dirty="0">
                <a:solidFill>
                  <a:srgbClr val="FF0000"/>
                </a:solidFill>
              </a:rPr>
              <a:t> run </a:t>
            </a:r>
          </a:p>
          <a:p>
            <a:r>
              <a:rPr lang="en-US" dirty="0" err="1">
                <a:solidFill>
                  <a:srgbClr val="FF0000"/>
                </a:solidFill>
              </a:rPr>
              <a:t>num.trees</a:t>
            </a:r>
            <a:r>
              <a:rPr lang="en-US" dirty="0">
                <a:solidFill>
                  <a:srgbClr val="FF0000"/>
                </a:solidFill>
              </a:rPr>
              <a:t> = 500</a:t>
            </a:r>
          </a:p>
          <a:p>
            <a:r>
              <a:rPr lang="en-US" dirty="0" err="1">
                <a:solidFill>
                  <a:srgbClr val="FF0000"/>
                </a:solidFill>
              </a:rPr>
              <a:t>mtry</a:t>
            </a:r>
            <a:r>
              <a:rPr lang="en-US" dirty="0">
                <a:solidFill>
                  <a:srgbClr val="FF0000"/>
                </a:solidFill>
              </a:rPr>
              <a:t> = 5</a:t>
            </a:r>
          </a:p>
          <a:p>
            <a:r>
              <a:rPr lang="en-US" dirty="0">
                <a:solidFill>
                  <a:srgbClr val="FF0000"/>
                </a:solidFill>
              </a:rPr>
              <a:t>V = 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17F4B3-FF8E-49EB-9BC5-864C111EB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26" y="2521974"/>
            <a:ext cx="1975752" cy="201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DBD65B-D50F-495B-883E-73C0B80A4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90" y="4076307"/>
            <a:ext cx="1975752" cy="2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1599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C72FFC-074F-48D9-A147-5EC83BC9A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333" y="833299"/>
            <a:ext cx="8533333" cy="51619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20AE29-2E8B-4DA5-A52B-45FFDD84B81E}"/>
              </a:ext>
            </a:extLst>
          </p:cNvPr>
          <p:cNvSpPr txBox="1"/>
          <p:nvPr/>
        </p:nvSpPr>
        <p:spPr>
          <a:xfrm>
            <a:off x="5754410" y="2383163"/>
            <a:ext cx="18294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baseline="30000" dirty="0">
                <a:solidFill>
                  <a:srgbClr val="FF0000"/>
                </a:solidFill>
              </a:rPr>
              <a:t>nd</a:t>
            </a:r>
            <a:r>
              <a:rPr lang="en-US" dirty="0">
                <a:solidFill>
                  <a:srgbClr val="FF0000"/>
                </a:solidFill>
              </a:rPr>
              <a:t> run </a:t>
            </a:r>
          </a:p>
          <a:p>
            <a:r>
              <a:rPr lang="en-US" dirty="0" err="1">
                <a:solidFill>
                  <a:srgbClr val="FF0000"/>
                </a:solidFill>
              </a:rPr>
              <a:t>num.trees</a:t>
            </a:r>
            <a:r>
              <a:rPr lang="en-US" dirty="0">
                <a:solidFill>
                  <a:srgbClr val="FF0000"/>
                </a:solidFill>
              </a:rPr>
              <a:t> = 1000</a:t>
            </a:r>
          </a:p>
          <a:p>
            <a:r>
              <a:rPr lang="en-US" dirty="0" err="1">
                <a:solidFill>
                  <a:srgbClr val="FF0000"/>
                </a:solidFill>
              </a:rPr>
              <a:t>mtry</a:t>
            </a:r>
            <a:r>
              <a:rPr lang="en-US" dirty="0">
                <a:solidFill>
                  <a:srgbClr val="FF0000"/>
                </a:solidFill>
              </a:rPr>
              <a:t> = 5</a:t>
            </a:r>
          </a:p>
          <a:p>
            <a:r>
              <a:rPr lang="en-US" dirty="0">
                <a:solidFill>
                  <a:srgbClr val="FF0000"/>
                </a:solidFill>
              </a:rPr>
              <a:t>V =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C13E7-39BF-4159-82F6-25C96DA00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26" y="2521974"/>
            <a:ext cx="1975752" cy="201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03B2B8-251B-4963-85D2-27DB83E5E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90" y="4076307"/>
            <a:ext cx="1975752" cy="2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480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C9D3C1-ED49-43FE-BF47-FA60BACE8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857" y="857571"/>
            <a:ext cx="8514286" cy="51428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802D35-BACF-49FD-9BEF-3B869142D2CF}"/>
              </a:ext>
            </a:extLst>
          </p:cNvPr>
          <p:cNvSpPr txBox="1"/>
          <p:nvPr/>
        </p:nvSpPr>
        <p:spPr>
          <a:xfrm>
            <a:off x="5754410" y="2383163"/>
            <a:ext cx="18294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baseline="30000" dirty="0">
                <a:solidFill>
                  <a:srgbClr val="FF0000"/>
                </a:solidFill>
              </a:rPr>
              <a:t>rd</a:t>
            </a:r>
            <a:r>
              <a:rPr lang="en-US" dirty="0">
                <a:solidFill>
                  <a:srgbClr val="FF0000"/>
                </a:solidFill>
              </a:rPr>
              <a:t> run </a:t>
            </a:r>
          </a:p>
          <a:p>
            <a:r>
              <a:rPr lang="en-US" dirty="0" err="1">
                <a:solidFill>
                  <a:srgbClr val="FF0000"/>
                </a:solidFill>
              </a:rPr>
              <a:t>num.trees</a:t>
            </a:r>
            <a:r>
              <a:rPr lang="en-US" dirty="0">
                <a:solidFill>
                  <a:srgbClr val="FF0000"/>
                </a:solidFill>
              </a:rPr>
              <a:t> = 1000</a:t>
            </a:r>
          </a:p>
          <a:p>
            <a:r>
              <a:rPr lang="en-US" dirty="0" err="1">
                <a:solidFill>
                  <a:srgbClr val="FF0000"/>
                </a:solidFill>
              </a:rPr>
              <a:t>mtry</a:t>
            </a:r>
            <a:r>
              <a:rPr lang="en-US" dirty="0">
                <a:solidFill>
                  <a:srgbClr val="FF0000"/>
                </a:solidFill>
              </a:rPr>
              <a:t> = 5</a:t>
            </a:r>
          </a:p>
          <a:p>
            <a:r>
              <a:rPr lang="en-US" dirty="0">
                <a:solidFill>
                  <a:srgbClr val="FF0000"/>
                </a:solidFill>
              </a:rPr>
              <a:t>V = 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146F70-B41F-43E5-9F13-642461EAF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26" y="2521974"/>
            <a:ext cx="1975752" cy="201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E82B65-BB91-41EA-9963-B29730EF7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90" y="4076307"/>
            <a:ext cx="1975752" cy="2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3181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315A62-0971-4A7A-BADD-53DE476CA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69" y="1444876"/>
            <a:ext cx="7821337" cy="5047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C50039B-0F6D-4336-8DC4-617984D9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</a:t>
            </a:r>
            <a:r>
              <a:rPr lang="en-US" dirty="0" err="1"/>
              <a:t>SuperLearn</a:t>
            </a:r>
            <a:r>
              <a:rPr lang="en-US" dirty="0"/>
              <a:t>, or Not to </a:t>
            </a:r>
            <a:r>
              <a:rPr lang="en-US" dirty="0" err="1"/>
              <a:t>SuperLearn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1FA87-F12C-406B-B779-C24373ED0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452" y="3968875"/>
            <a:ext cx="7285714" cy="151428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53209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89F9A-FDCC-4FAE-98D5-4CE9892F8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</a:t>
            </a:r>
            <a:r>
              <a:rPr lang="en-US" dirty="0" err="1"/>
              <a:t>SuperLearn</a:t>
            </a:r>
            <a:r>
              <a:rPr lang="en-US" dirty="0"/>
              <a:t>, or Not to </a:t>
            </a:r>
            <a:r>
              <a:rPr lang="en-US" dirty="0" err="1"/>
              <a:t>SuperLearn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E67584-4C53-4F95-844B-ED9DCECA6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4405"/>
            <a:ext cx="10515600" cy="4351338"/>
          </a:xfrm>
        </p:spPr>
        <p:txBody>
          <a:bodyPr/>
          <a:lstStyle/>
          <a:p>
            <a:r>
              <a:rPr lang="en-US" dirty="0"/>
              <a:t>It was unclear if the removal was for an iteration or the entire run.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Results of a 3-hour run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3AE164-5C33-4E62-8B86-44CA6798C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14882"/>
            <a:ext cx="10515600" cy="2903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5FD950-191D-4271-9EB4-A6B5E5C24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59945"/>
            <a:ext cx="10515600" cy="59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54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2B7EA-BBB3-4D97-8EA5-3FE904769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6ED74-13EA-4167-B7C7-4DF40C42A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Predicting hospital readmissions with Machine Learning</a:t>
            </a:r>
          </a:p>
          <a:p>
            <a:pPr lvl="1"/>
            <a:r>
              <a:rPr lang="en-US" dirty="0"/>
              <a:t>A meaningful step to solve a complex problem</a:t>
            </a:r>
          </a:p>
          <a:p>
            <a:pPr lvl="1"/>
            <a:r>
              <a:rPr lang="en-US" dirty="0"/>
              <a:t>It does provide some insight of the service quality and a patient’s experience</a:t>
            </a:r>
          </a:p>
          <a:p>
            <a:pPr lvl="1"/>
            <a:r>
              <a:rPr lang="en-US" dirty="0"/>
              <a:t>Relevant to real world problem solving and warrant mode efforts</a:t>
            </a:r>
          </a:p>
          <a:p>
            <a:r>
              <a:rPr lang="en-US" dirty="0"/>
              <a:t>Data cleaning is tedious, yet at the end it pays off</a:t>
            </a:r>
          </a:p>
          <a:p>
            <a:r>
              <a:rPr lang="en-US" dirty="0"/>
              <a:t>Hello Ranger and good-bye </a:t>
            </a:r>
            <a:r>
              <a:rPr lang="en-US" dirty="0" err="1"/>
              <a:t>RandomForest</a:t>
            </a:r>
            <a:endParaRPr lang="en-US" dirty="0"/>
          </a:p>
          <a:p>
            <a:r>
              <a:rPr lang="en-US" dirty="0"/>
              <a:t>I would like to underfit something at some point of time</a:t>
            </a:r>
          </a:p>
          <a:p>
            <a:r>
              <a:rPr lang="en-US" dirty="0"/>
              <a:t>Hyperparameters, there’s a reason why they are call ‘hyper’</a:t>
            </a:r>
          </a:p>
          <a:p>
            <a:r>
              <a:rPr lang="en-US" dirty="0"/>
              <a:t>Ensemble model = practices + practices + more practices</a:t>
            </a:r>
          </a:p>
          <a:p>
            <a:r>
              <a:rPr lang="en-US" dirty="0"/>
              <a:t>So many tools, so little time</a:t>
            </a:r>
          </a:p>
          <a:p>
            <a:r>
              <a:rPr lang="en-US" dirty="0"/>
              <a:t>Pick just a few and make some lemonade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Image result for knot on finger">
            <a:extLst>
              <a:ext uri="{FF2B5EF4-FFF2-40B4-BE49-F238E27FC236}">
                <a16:creationId xmlns:a16="http://schemas.microsoft.com/office/drawing/2014/main" id="{F9428ABD-130A-40AD-B74D-C22BE56F1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600" y="4402665"/>
            <a:ext cx="1152579" cy="150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7520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2E9E9F-9590-4D7A-A76D-D02ADD709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41" y="29496"/>
            <a:ext cx="1129111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8EC238-7D66-47E2-986D-1B482824D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054" y="5548824"/>
            <a:ext cx="1365622" cy="2438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4B083A0-69B1-40A5-B002-274DD14BB511}"/>
              </a:ext>
            </a:extLst>
          </p:cNvPr>
          <p:cNvSpPr/>
          <p:nvPr/>
        </p:nvSpPr>
        <p:spPr>
          <a:xfrm>
            <a:off x="982132" y="1879600"/>
            <a:ext cx="5300133" cy="711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960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F74156-C99B-4C0B-861C-EE8E561F6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95" y="590905"/>
            <a:ext cx="8523809" cy="56761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33F91F-C4F2-4856-9E63-18E6369E6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346" y="3961601"/>
            <a:ext cx="1360848" cy="2438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061A2F-7C0D-4B61-B8C1-D9D49932F60F}"/>
              </a:ext>
            </a:extLst>
          </p:cNvPr>
          <p:cNvSpPr/>
          <p:nvPr/>
        </p:nvSpPr>
        <p:spPr>
          <a:xfrm>
            <a:off x="1851028" y="1066800"/>
            <a:ext cx="6056838" cy="16255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7012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AC61AE-2510-48B2-ADCE-3C74AA5A1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41" y="0"/>
            <a:ext cx="11291118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F9A22CA-E701-4B59-B17F-7AC0FD147524}"/>
              </a:ext>
            </a:extLst>
          </p:cNvPr>
          <p:cNvSpPr/>
          <p:nvPr/>
        </p:nvSpPr>
        <p:spPr>
          <a:xfrm>
            <a:off x="1021295" y="1473200"/>
            <a:ext cx="5836705" cy="18457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B24D50-FB9E-4BB6-A279-4506D7626759}"/>
              </a:ext>
            </a:extLst>
          </p:cNvPr>
          <p:cNvSpPr/>
          <p:nvPr/>
        </p:nvSpPr>
        <p:spPr>
          <a:xfrm>
            <a:off x="1021294" y="3589868"/>
            <a:ext cx="5836705" cy="18457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3202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6C001B-EA5E-4B84-8C87-9DFC26661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41" y="0"/>
            <a:ext cx="11291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410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1D686-B1AB-4ECA-AA5E-E1D3819F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Missingness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CDDF54-9266-4312-9EE1-FAC981C79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55" y="1690688"/>
            <a:ext cx="6378478" cy="40724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97E43F-51C3-46D3-9E7B-E4398FED0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412" y="2334140"/>
            <a:ext cx="48006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904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22A7AD-B266-46EE-BCA3-97CEDD0EF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95" y="824238"/>
            <a:ext cx="8523809" cy="520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87ADA5-ED94-4E84-9B90-5FAAC4725437}"/>
              </a:ext>
            </a:extLst>
          </p:cNvPr>
          <p:cNvSpPr txBox="1"/>
          <p:nvPr/>
        </p:nvSpPr>
        <p:spPr>
          <a:xfrm>
            <a:off x="5754410" y="2383163"/>
            <a:ext cx="17123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baseline="30000" dirty="0">
                <a:solidFill>
                  <a:srgbClr val="FF0000"/>
                </a:solidFill>
              </a:rPr>
              <a:t>st</a:t>
            </a:r>
            <a:r>
              <a:rPr lang="en-US" dirty="0">
                <a:solidFill>
                  <a:srgbClr val="FF0000"/>
                </a:solidFill>
              </a:rPr>
              <a:t> run </a:t>
            </a:r>
          </a:p>
          <a:p>
            <a:r>
              <a:rPr lang="en-US" dirty="0" err="1">
                <a:solidFill>
                  <a:srgbClr val="FF0000"/>
                </a:solidFill>
              </a:rPr>
              <a:t>num.trees</a:t>
            </a:r>
            <a:r>
              <a:rPr lang="en-US" dirty="0">
                <a:solidFill>
                  <a:srgbClr val="FF0000"/>
                </a:solidFill>
              </a:rPr>
              <a:t> = 500</a:t>
            </a:r>
          </a:p>
          <a:p>
            <a:r>
              <a:rPr lang="en-US" dirty="0" err="1">
                <a:solidFill>
                  <a:srgbClr val="FF0000"/>
                </a:solidFill>
              </a:rPr>
              <a:t>mtry</a:t>
            </a:r>
            <a:r>
              <a:rPr lang="en-US" dirty="0">
                <a:solidFill>
                  <a:srgbClr val="FF0000"/>
                </a:solidFill>
              </a:rPr>
              <a:t> = 5</a:t>
            </a:r>
          </a:p>
          <a:p>
            <a:r>
              <a:rPr lang="en-US" dirty="0">
                <a:solidFill>
                  <a:srgbClr val="FF0000"/>
                </a:solidFill>
              </a:rPr>
              <a:t>V = 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17F4B3-FF8E-49EB-9BC5-864C111EB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26" y="2521974"/>
            <a:ext cx="1975752" cy="201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DBD65B-D50F-495B-883E-73C0B80A4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90" y="4076307"/>
            <a:ext cx="1975752" cy="2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6967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C72FFC-074F-48D9-A147-5EC83BC9A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333" y="833299"/>
            <a:ext cx="8533333" cy="51619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20AE29-2E8B-4DA5-A52B-45FFDD84B81E}"/>
              </a:ext>
            </a:extLst>
          </p:cNvPr>
          <p:cNvSpPr txBox="1"/>
          <p:nvPr/>
        </p:nvSpPr>
        <p:spPr>
          <a:xfrm>
            <a:off x="5754410" y="2383163"/>
            <a:ext cx="18294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baseline="30000" dirty="0">
                <a:solidFill>
                  <a:srgbClr val="FF0000"/>
                </a:solidFill>
              </a:rPr>
              <a:t>nd</a:t>
            </a:r>
            <a:r>
              <a:rPr lang="en-US" dirty="0">
                <a:solidFill>
                  <a:srgbClr val="FF0000"/>
                </a:solidFill>
              </a:rPr>
              <a:t> run </a:t>
            </a:r>
          </a:p>
          <a:p>
            <a:r>
              <a:rPr lang="en-US" dirty="0" err="1">
                <a:solidFill>
                  <a:srgbClr val="FF0000"/>
                </a:solidFill>
              </a:rPr>
              <a:t>num.trees</a:t>
            </a:r>
            <a:r>
              <a:rPr lang="en-US" dirty="0">
                <a:solidFill>
                  <a:srgbClr val="FF0000"/>
                </a:solidFill>
              </a:rPr>
              <a:t> = 1000</a:t>
            </a:r>
          </a:p>
          <a:p>
            <a:r>
              <a:rPr lang="en-US" dirty="0" err="1">
                <a:solidFill>
                  <a:srgbClr val="FF0000"/>
                </a:solidFill>
              </a:rPr>
              <a:t>mtry</a:t>
            </a:r>
            <a:r>
              <a:rPr lang="en-US" dirty="0">
                <a:solidFill>
                  <a:srgbClr val="FF0000"/>
                </a:solidFill>
              </a:rPr>
              <a:t> = 5</a:t>
            </a:r>
          </a:p>
          <a:p>
            <a:r>
              <a:rPr lang="en-US" dirty="0">
                <a:solidFill>
                  <a:srgbClr val="FF0000"/>
                </a:solidFill>
              </a:rPr>
              <a:t>V =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C13E7-39BF-4159-82F6-25C96DA00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26" y="2521974"/>
            <a:ext cx="1975752" cy="201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03B2B8-251B-4963-85D2-27DB83E5E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90" y="4076307"/>
            <a:ext cx="1975752" cy="2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324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C9D3C1-ED49-43FE-BF47-FA60BACE8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857" y="857571"/>
            <a:ext cx="8514286" cy="51428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802D35-BACF-49FD-9BEF-3B869142D2CF}"/>
              </a:ext>
            </a:extLst>
          </p:cNvPr>
          <p:cNvSpPr txBox="1"/>
          <p:nvPr/>
        </p:nvSpPr>
        <p:spPr>
          <a:xfrm>
            <a:off x="5754410" y="2383163"/>
            <a:ext cx="18294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baseline="30000" dirty="0">
                <a:solidFill>
                  <a:srgbClr val="FF0000"/>
                </a:solidFill>
              </a:rPr>
              <a:t>rd</a:t>
            </a:r>
            <a:r>
              <a:rPr lang="en-US" dirty="0">
                <a:solidFill>
                  <a:srgbClr val="FF0000"/>
                </a:solidFill>
              </a:rPr>
              <a:t> run </a:t>
            </a:r>
          </a:p>
          <a:p>
            <a:r>
              <a:rPr lang="en-US" dirty="0" err="1">
                <a:solidFill>
                  <a:srgbClr val="FF0000"/>
                </a:solidFill>
              </a:rPr>
              <a:t>num.trees</a:t>
            </a:r>
            <a:r>
              <a:rPr lang="en-US" dirty="0">
                <a:solidFill>
                  <a:srgbClr val="FF0000"/>
                </a:solidFill>
              </a:rPr>
              <a:t> = 1000</a:t>
            </a:r>
          </a:p>
          <a:p>
            <a:r>
              <a:rPr lang="en-US" dirty="0" err="1">
                <a:solidFill>
                  <a:srgbClr val="FF0000"/>
                </a:solidFill>
              </a:rPr>
              <a:t>mtry</a:t>
            </a:r>
            <a:r>
              <a:rPr lang="en-US" dirty="0">
                <a:solidFill>
                  <a:srgbClr val="FF0000"/>
                </a:solidFill>
              </a:rPr>
              <a:t> = 5</a:t>
            </a:r>
          </a:p>
          <a:p>
            <a:r>
              <a:rPr lang="en-US" dirty="0">
                <a:solidFill>
                  <a:srgbClr val="FF0000"/>
                </a:solidFill>
              </a:rPr>
              <a:t>V = 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146F70-B41F-43E5-9F13-642461EAF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26" y="2521974"/>
            <a:ext cx="1975752" cy="201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E82B65-BB91-41EA-9963-B29730EF7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90" y="4076307"/>
            <a:ext cx="1975752" cy="2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492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DED357-BBBD-46AB-9482-60392A5AF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743" y="2065439"/>
            <a:ext cx="6019048" cy="1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197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E5EB72-4C7E-49AD-B760-31F47CC44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41" y="0"/>
            <a:ext cx="11291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435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F5A991-0BD2-4FB1-943F-4C8504FC3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143" y="780467"/>
            <a:ext cx="8685714" cy="1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7180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071EB1A-D48C-4266-B980-BE80276D31F3}"/>
              </a:ext>
            </a:extLst>
          </p:cNvPr>
          <p:cNvGrpSpPr/>
          <p:nvPr/>
        </p:nvGrpSpPr>
        <p:grpSpPr>
          <a:xfrm>
            <a:off x="1752600" y="1196905"/>
            <a:ext cx="8686800" cy="4464190"/>
            <a:chOff x="1676370" y="470335"/>
            <a:chExt cx="8686800" cy="4464190"/>
          </a:xfrm>
        </p:grpSpPr>
        <p:pic>
          <p:nvPicPr>
            <p:cNvPr id="1026" name="Picture 2" descr="C:\Users\da\AppData\Local\Temp\SNAGHTML1cb7e8d.PNG">
              <a:extLst>
                <a:ext uri="{FF2B5EF4-FFF2-40B4-BE49-F238E27FC236}">
                  <a16:creationId xmlns:a16="http://schemas.microsoft.com/office/drawing/2014/main" id="{E616C5F5-D8EE-4CB8-87D3-7DFBECCF41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370" y="470335"/>
              <a:ext cx="8686800" cy="3209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25CD084-7B56-4E14-A8F8-D3C6E2775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6370" y="3715477"/>
              <a:ext cx="8666667" cy="1219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87759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DAB2AA3-423A-444C-A9D3-CD252F752087}"/>
              </a:ext>
            </a:extLst>
          </p:cNvPr>
          <p:cNvGrpSpPr/>
          <p:nvPr/>
        </p:nvGrpSpPr>
        <p:grpSpPr>
          <a:xfrm>
            <a:off x="1755272" y="1885391"/>
            <a:ext cx="8681456" cy="3087217"/>
            <a:chOff x="1755272" y="1131283"/>
            <a:chExt cx="8681456" cy="308721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A13A174-6145-45D1-B03B-DE132F7C5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5272" y="2639499"/>
              <a:ext cx="8681456" cy="157900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A266B8A-D30F-4DFC-BBCF-D2729A40B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1368" y="1131283"/>
              <a:ext cx="8669263" cy="1255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1547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5A4B13-937C-4CF9-9242-078D2F3BB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96413"/>
            <a:ext cx="10515600" cy="5380550"/>
          </a:xfrm>
        </p:spPr>
        <p:txBody>
          <a:bodyPr/>
          <a:lstStyle/>
          <a:p>
            <a:r>
              <a:rPr lang="en-US" dirty="0"/>
              <a:t>Near zero-variance variables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Multiple-encounter patients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498F0-BDD1-4E15-918C-7782E9C48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728" y="1459063"/>
            <a:ext cx="10019615" cy="9154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6352C0-5035-481C-9F93-F9DDE56B4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728" y="3266768"/>
            <a:ext cx="10019614" cy="292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75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7896EC-3CDE-448B-8056-F9117EE1A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750" y="403130"/>
            <a:ext cx="10010500" cy="21581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3E8257-F361-4D15-988E-C798CB762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751" y="2749937"/>
            <a:ext cx="10010500" cy="385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76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E089F4-831C-4B97-A95F-7C4C3BD32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95" y="1429338"/>
            <a:ext cx="9992210" cy="39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44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A5002-46DE-41FE-989E-BA56F49A4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144" y="391348"/>
            <a:ext cx="10339712" cy="39810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DAEE09-C461-4A2B-9750-45555AD60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44" y="4663021"/>
            <a:ext cx="10355179" cy="169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43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2534</TotalTime>
  <Words>716</Words>
  <Application>Microsoft Office PowerPoint</Application>
  <PresentationFormat>Widescreen</PresentationFormat>
  <Paragraphs>143</Paragraphs>
  <Slides>57</Slides>
  <Notes>6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Calibri Light</vt:lpstr>
      <vt:lpstr>Office Theme</vt:lpstr>
      <vt:lpstr>Machine Learning for Predicting Hospital Readmission</vt:lpstr>
      <vt:lpstr>Agenda</vt:lpstr>
      <vt:lpstr>Motivation</vt:lpstr>
      <vt:lpstr>Data Set</vt:lpstr>
      <vt:lpstr>Missingness</vt:lpstr>
      <vt:lpstr>PowerPoint Presentation</vt:lpstr>
      <vt:lpstr>PowerPoint Presentation</vt:lpstr>
      <vt:lpstr>PowerPoint Presentation</vt:lpstr>
      <vt:lpstr>PowerPoint Presentation</vt:lpstr>
      <vt:lpstr>Numeric variables</vt:lpstr>
      <vt:lpstr>PowerPoint Presentation</vt:lpstr>
      <vt:lpstr>PowerPoint Presentation</vt:lpstr>
      <vt:lpstr>PowerPoint Presentation</vt:lpstr>
      <vt:lpstr>PowerPoint Presentation</vt:lpstr>
      <vt:lpstr>Machine Learning </vt:lpstr>
      <vt:lpstr>PowerPoint Presentation</vt:lpstr>
      <vt:lpstr>PowerPoint Presentation</vt:lpstr>
      <vt:lpstr>SMOTE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Tuning Ranger</vt:lpstr>
      <vt:lpstr>PowerPoint Presentation</vt:lpstr>
      <vt:lpstr>PowerPoint Presentation</vt:lpstr>
      <vt:lpstr>PowerPoint Presentation</vt:lpstr>
      <vt:lpstr>To SuperLearn, or Not to SuperLearn</vt:lpstr>
      <vt:lpstr>To SuperLearn, or Not to SuperLearn</vt:lpstr>
      <vt:lpstr>Lessons Learned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</dc:creator>
  <cp:lastModifiedBy>da</cp:lastModifiedBy>
  <cp:revision>108</cp:revision>
  <dcterms:created xsi:type="dcterms:W3CDTF">2018-12-09T12:26:43Z</dcterms:created>
  <dcterms:modified xsi:type="dcterms:W3CDTF">2018-12-12T04:05:33Z</dcterms:modified>
</cp:coreProperties>
</file>